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63" r:id="rId4"/>
    <p:sldId id="260" r:id="rId5"/>
    <p:sldId id="289" r:id="rId6"/>
    <p:sldId id="262" r:id="rId7"/>
    <p:sldId id="265" r:id="rId8"/>
    <p:sldId id="264" r:id="rId9"/>
    <p:sldId id="286" r:id="rId10"/>
    <p:sldId id="283" r:id="rId11"/>
    <p:sldId id="271" r:id="rId12"/>
    <p:sldId id="272" r:id="rId13"/>
    <p:sldId id="273" r:id="rId14"/>
    <p:sldId id="275" r:id="rId15"/>
    <p:sldId id="277" r:id="rId16"/>
    <p:sldId id="274" r:id="rId17"/>
    <p:sldId id="279" r:id="rId18"/>
    <p:sldId id="280" r:id="rId19"/>
    <p:sldId id="288" r:id="rId20"/>
    <p:sldId id="285" r:id="rId21"/>
    <p:sldId id="290" r:id="rId22"/>
    <p:sldId id="291" r:id="rId23"/>
    <p:sldId id="292" r:id="rId24"/>
    <p:sldId id="293" r:id="rId25"/>
    <p:sldId id="295" r:id="rId26"/>
    <p:sldId id="296" r:id="rId27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24" autoAdjust="0"/>
  </p:normalViewPr>
  <p:slideViewPr>
    <p:cSldViewPr snapToGrid="0">
      <p:cViewPr varScale="1">
        <p:scale>
          <a:sx n="100" d="100"/>
          <a:sy n="100" d="100"/>
        </p:scale>
        <p:origin x="175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4F67D-D1E5-46D4-85F5-1CB0DB9E2BDD}" type="datetimeFigureOut">
              <a:rPr lang="de-DE" smtClean="0"/>
              <a:t>24.05.2019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B30E4-F986-48EF-BEF3-030659FBF3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20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465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648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532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890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2763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765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261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1299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993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8041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03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0088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297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083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437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Stichwort – strukturelle Unterlegenheit des </a:t>
            </a:r>
            <a:r>
              <a:rPr lang="de-DE" dirty="0" err="1"/>
              <a:t>ArbN</a:t>
            </a:r>
            <a:r>
              <a:rPr lang="de-DE" dirty="0"/>
              <a:t> bei Abgabe der Einwilligung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986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90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807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072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2188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928B-E6F5-4FB5-9A5B-93B669633E65}" type="datetime1">
              <a:rPr lang="de-DE" smtClean="0"/>
              <a:t>24.05.2019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38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497D-9A2E-4924-8B1B-1CEF08F2E629}" type="datetime1">
              <a:rPr lang="de-DE" smtClean="0"/>
              <a:t>24.05.2019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17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61C1-0F49-4854-B02E-C60E25E60FB4}" type="datetime1">
              <a:rPr lang="de-DE" smtClean="0"/>
              <a:t>24.05.2019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99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26E9-1158-4438-B0C3-4A50DA3586C5}" type="datetime1">
              <a:rPr lang="de-DE" smtClean="0"/>
              <a:t>24.05.2019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440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F3D8-92A4-4B10-B551-91745DC1FD9D}" type="datetime1">
              <a:rPr lang="de-DE" smtClean="0"/>
              <a:t>24.05.2019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0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4F04-ACB7-4EC5-B122-B8515F0D1D0C}" type="datetime1">
              <a:rPr lang="de-DE" smtClean="0"/>
              <a:t>24.05.2019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1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7DA7-9873-421A-98B4-152977F14909}" type="datetime1">
              <a:rPr lang="de-DE" smtClean="0"/>
              <a:t>24.05.2019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22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4F3A-C4EF-4EFD-96C0-7B6895978455}" type="datetime1">
              <a:rPr lang="de-DE" smtClean="0"/>
              <a:t>24.05.2019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027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2B2D-1334-4513-864A-33B69A97E19E}" type="datetime1">
              <a:rPr lang="de-DE" smtClean="0"/>
              <a:t>24.05.2019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04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B53C-58FD-4743-8586-6D3883160553}" type="datetime1">
              <a:rPr lang="de-DE" smtClean="0"/>
              <a:t>24.05.2019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72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CD753-5FA9-4E75-B793-39B465416140}" type="datetime1">
              <a:rPr lang="de-DE" smtClean="0"/>
              <a:t>24.05.2019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6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07A83-01F0-4097-AE3B-E6BD9C8D7E05}" type="datetime1">
              <a:rPr lang="de-DE" smtClean="0"/>
              <a:t>24.05.2019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95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DEE2A-12DB-4996-B1D0-C37A530EA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262063"/>
            <a:ext cx="6858000" cy="1790700"/>
          </a:xfrm>
        </p:spPr>
        <p:txBody>
          <a:bodyPr>
            <a:normAutofit/>
          </a:bodyPr>
          <a:lstStyle/>
          <a:p>
            <a:r>
              <a:rPr lang="de-DE" sz="5100" b="1" dirty="0"/>
              <a:t>Grundlagen der HR-Arbeit</a:t>
            </a:r>
            <a:br>
              <a:rPr lang="de-DE" sz="5100" dirty="0"/>
            </a:br>
            <a:endParaRPr lang="de-DE" sz="51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DDB7CFB-B668-41E0-837A-1339B4896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685447"/>
            <a:ext cx="6858000" cy="3253339"/>
          </a:xfrm>
        </p:spPr>
        <p:txBody>
          <a:bodyPr>
            <a:normAutofit/>
          </a:bodyPr>
          <a:lstStyle/>
          <a:p>
            <a:r>
              <a:rPr lang="de-DE" sz="2700" dirty="0"/>
              <a:t>1. Datenschutz (DSGVO)</a:t>
            </a:r>
          </a:p>
          <a:p>
            <a:r>
              <a:rPr lang="de-DE" sz="2700" dirty="0"/>
              <a:t>2. </a:t>
            </a:r>
            <a:r>
              <a:rPr lang="de-DE" sz="2700" dirty="0" err="1"/>
              <a:t>EntgeltTranspG</a:t>
            </a:r>
            <a:endParaRPr lang="de-DE" sz="2700" dirty="0"/>
          </a:p>
          <a:p>
            <a:r>
              <a:rPr lang="de-DE" sz="2700" dirty="0"/>
              <a:t>3. Reformvorhaben Befristung</a:t>
            </a:r>
          </a:p>
          <a:p>
            <a:endParaRPr lang="de-DE" dirty="0"/>
          </a:p>
          <a:p>
            <a:r>
              <a:rPr lang="de-DE" b="1" dirty="0"/>
              <a:t>Dr. Joachim Holthausen</a:t>
            </a:r>
          </a:p>
          <a:p>
            <a:r>
              <a:rPr lang="de-DE" b="1" dirty="0"/>
              <a:t>Rechtsanwalt, Fachanwalt für Arbeitsrecht</a:t>
            </a:r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2EF40AC-EE2A-4C3E-BDF4-E0E6137A4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209" y="225331"/>
            <a:ext cx="1643063" cy="65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012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DSGVO</a:t>
            </a:r>
            <a:r>
              <a:rPr lang="de-DE" dirty="0"/>
              <a:t>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3400" b="1" dirty="0"/>
              <a:t>2 Thesen/1 Frage:</a:t>
            </a:r>
            <a:br>
              <a:rPr lang="de-DE" sz="3400" dirty="0"/>
            </a:br>
            <a:br>
              <a:rPr lang="de-DE" sz="3400" dirty="0"/>
            </a:br>
            <a:r>
              <a:rPr lang="de-DE" sz="3400" dirty="0"/>
              <a:t>Datenschutz ist Grundrechtsschutz</a:t>
            </a:r>
            <a:br>
              <a:rPr lang="de-DE" sz="3400" dirty="0"/>
            </a:br>
            <a:br>
              <a:rPr lang="de-DE" sz="3400" dirty="0"/>
            </a:br>
            <a:r>
              <a:rPr lang="de-DE" sz="3400" dirty="0"/>
              <a:t>Arbeitswelt 4.0 kann im Rahmen der DSGVO rechtssicher ausgestaltet werden. </a:t>
            </a:r>
            <a:r>
              <a:rPr lang="de-DE" sz="3400" u="sng" dirty="0"/>
              <a:t>Das ist harte Arbeit</a:t>
            </a:r>
            <a:r>
              <a:rPr lang="de-DE" sz="3400" dirty="0"/>
              <a:t>.</a:t>
            </a:r>
            <a:br>
              <a:rPr lang="de-DE" sz="3400" dirty="0"/>
            </a:br>
            <a:br>
              <a:rPr lang="de-DE" sz="3400" dirty="0"/>
            </a:br>
            <a:r>
              <a:rPr lang="de-DE" sz="3400" dirty="0"/>
              <a:t>Datenschutzrecht und Datenschutz sind Wettbewerbsvorteile (</a:t>
            </a:r>
            <a:r>
              <a:rPr lang="de-DE" sz="3400" b="1" dirty="0"/>
              <a:t>Big Data/USA und China</a:t>
            </a:r>
            <a:r>
              <a:rPr lang="de-DE" sz="3400" dirty="0"/>
              <a:t>)?</a:t>
            </a:r>
            <a:br>
              <a:rPr lang="de-DE" sz="3400" dirty="0"/>
            </a:br>
            <a:r>
              <a:rPr lang="de-DE" sz="3400" dirty="0"/>
              <a:t>Werden wir abgehängt oder sind wir Vorreiter?</a:t>
            </a:r>
          </a:p>
          <a:p>
            <a:pPr marL="0" indent="0">
              <a:buNone/>
            </a:pPr>
            <a:r>
              <a:rPr lang="de-DE" dirty="0"/>
              <a:t>	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21B23AF-CCC5-4A1C-888C-0C218A07CE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157" y="230190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0EB9369-F8C4-4E97-8DAF-11931FAC8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560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err="1"/>
              <a:t>EntgTranspG</a:t>
            </a:r>
            <a:r>
              <a:rPr lang="de-DE" dirty="0"/>
              <a:t> 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/>
              <a:t>Zweck Gesetz = Entgeltgerechtigkeit</a:t>
            </a:r>
            <a:br>
              <a:rPr lang="de-DE" b="1" dirty="0"/>
            </a:br>
            <a:r>
              <a:rPr lang="de-DE" dirty="0"/>
              <a:t>(§ 1 </a:t>
            </a:r>
            <a:r>
              <a:rPr lang="de-DE" dirty="0" err="1"/>
              <a:t>EntgTranspG</a:t>
            </a:r>
            <a:r>
              <a:rPr lang="de-DE" dirty="0"/>
              <a:t>)</a:t>
            </a:r>
          </a:p>
          <a:p>
            <a:r>
              <a:rPr lang="de-DE" b="1" dirty="0"/>
              <a:t>Worüber reden wir?</a:t>
            </a:r>
            <a:br>
              <a:rPr lang="de-DE" b="1" dirty="0"/>
            </a:br>
            <a:r>
              <a:rPr lang="de-DE" dirty="0"/>
              <a:t>Bei gleicher formaler Qualifikation und im Übrigen gleichen Merkmalen beträgt der statistisch messbare Entgeltunterschied zwischen Männern und Frauen </a:t>
            </a:r>
            <a:r>
              <a:rPr lang="de-DE" b="1" dirty="0"/>
              <a:t>7 Prozent </a:t>
            </a:r>
            <a:r>
              <a:rPr lang="de-DE" dirty="0"/>
              <a:t>(sog. </a:t>
            </a:r>
            <a:r>
              <a:rPr lang="de-DE" b="1" dirty="0"/>
              <a:t>bereinigte Entgeltlücke</a:t>
            </a:r>
            <a:r>
              <a:rPr lang="de-DE" dirty="0"/>
              <a:t>).</a:t>
            </a:r>
          </a:p>
          <a:p>
            <a:r>
              <a:rPr lang="de-DE" b="1" dirty="0"/>
              <a:t>Gender-Pay-Gap </a:t>
            </a:r>
            <a:r>
              <a:rPr lang="de-DE" dirty="0"/>
              <a:t>ist mit dem Entgeltgleichheitsgebot (§ 7 </a:t>
            </a:r>
            <a:r>
              <a:rPr lang="de-DE" dirty="0" err="1"/>
              <a:t>EntgTranspG</a:t>
            </a:r>
            <a:r>
              <a:rPr lang="de-DE" dirty="0"/>
              <a:t>) unvereinbar.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BDC1216-DE26-41F8-BE3D-3D34D9ED66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780" y="230190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9CB7177-B254-48A5-8079-BD70D4E1B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399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err="1"/>
              <a:t>EntgTranspG</a:t>
            </a:r>
            <a:r>
              <a:rPr lang="de-DE" dirty="0"/>
              <a:t> 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In-Kraft seit 06.07.2017, „</a:t>
            </a:r>
            <a:r>
              <a:rPr lang="de-DE" b="1" dirty="0"/>
              <a:t>Bürokratisches Monster“</a:t>
            </a:r>
            <a:br>
              <a:rPr lang="de-DE" b="1" dirty="0"/>
            </a:br>
            <a:r>
              <a:rPr lang="de-DE" dirty="0"/>
              <a:t>hoher Dokumentationsaufwand für Arbeitgeber</a:t>
            </a:r>
          </a:p>
          <a:p>
            <a:r>
              <a:rPr lang="de-DE" dirty="0"/>
              <a:t>Betriebe sind schlecht vorbereitet.</a:t>
            </a:r>
          </a:p>
          <a:p>
            <a:r>
              <a:rPr lang="de-DE" dirty="0"/>
              <a:t>Risiken:</a:t>
            </a:r>
            <a:br>
              <a:rPr lang="de-DE" dirty="0"/>
            </a:br>
            <a:r>
              <a:rPr lang="de-DE" dirty="0"/>
              <a:t>- Einbruch MA-Motivation</a:t>
            </a:r>
            <a:br>
              <a:rPr lang="de-DE" dirty="0"/>
            </a:br>
            <a:r>
              <a:rPr lang="de-DE" dirty="0"/>
              <a:t>- Konflikte mit BR</a:t>
            </a:r>
            <a:br>
              <a:rPr lang="de-DE" dirty="0"/>
            </a:br>
            <a:r>
              <a:rPr lang="de-DE" dirty="0"/>
              <a:t>- Gerichtsprozesse</a:t>
            </a:r>
            <a:br>
              <a:rPr lang="de-DE" dirty="0"/>
            </a:br>
            <a:r>
              <a:rPr lang="de-DE" dirty="0"/>
              <a:t>- Imageverlust, Rekrutierungsprobleme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ADD4184-9CD3-43DA-83D4-8DE7D811E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657" y="230190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25E02B5-80D3-4AFC-B7DA-899ED4A7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2721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6415"/>
          </a:xfrm>
        </p:spPr>
        <p:txBody>
          <a:bodyPr/>
          <a:lstStyle/>
          <a:p>
            <a:pPr algn="ctr"/>
            <a:r>
              <a:rPr lang="de-DE" b="1" dirty="0" err="1"/>
              <a:t>EntgTranspG</a:t>
            </a:r>
            <a:r>
              <a:rPr lang="de-DE" dirty="0"/>
              <a:t> 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53277"/>
            <a:ext cx="7886700" cy="4351338"/>
          </a:xfrm>
        </p:spPr>
        <p:txBody>
          <a:bodyPr>
            <a:noAutofit/>
          </a:bodyPr>
          <a:lstStyle/>
          <a:p>
            <a:pPr marL="0" indent="0"/>
            <a:r>
              <a:rPr lang="de-DE" sz="1600" b="1" dirty="0"/>
              <a:t> 1. Medikation - Auskunftsanspruch</a:t>
            </a:r>
            <a:br>
              <a:rPr lang="de-DE" sz="1600" b="1" dirty="0"/>
            </a:br>
            <a:br>
              <a:rPr lang="de-DE" sz="1600" b="1" dirty="0"/>
            </a:br>
            <a:r>
              <a:rPr lang="de-DE" sz="1600" dirty="0"/>
              <a:t>über Gehaltsfindung und Vergleichsgehälter, §§ 10 bis 16 </a:t>
            </a:r>
            <a:r>
              <a:rPr lang="de-DE" sz="1600" dirty="0" err="1"/>
              <a:t>EntgTranspG</a:t>
            </a:r>
            <a:br>
              <a:rPr lang="de-DE" sz="1600" dirty="0"/>
            </a:br>
            <a:br>
              <a:rPr lang="de-DE" sz="1600" dirty="0"/>
            </a:br>
            <a:r>
              <a:rPr lang="de-DE" sz="1600" b="1" dirty="0"/>
              <a:t>Schwellenwert</a:t>
            </a:r>
            <a:r>
              <a:rPr lang="de-DE" sz="1600" dirty="0"/>
              <a:t>: in Betrieben mit </a:t>
            </a:r>
            <a:r>
              <a:rPr lang="de-DE" sz="1600" b="1" dirty="0"/>
              <a:t>i.d.R. mehr als 200 Beschäftigten</a:t>
            </a:r>
            <a:r>
              <a:rPr lang="de-DE" sz="1600" dirty="0"/>
              <a:t> bei demselben Arbeitgeber, § 12 I </a:t>
            </a:r>
            <a:r>
              <a:rPr lang="de-DE" sz="1600" dirty="0" err="1"/>
              <a:t>EntgTranspG</a:t>
            </a:r>
            <a:r>
              <a:rPr lang="de-DE" sz="1600" dirty="0"/>
              <a:t>, Unter Schwellenwert 200 kein Gender-Pay-Gap?</a:t>
            </a:r>
            <a:br>
              <a:rPr lang="de-DE" sz="1600" dirty="0"/>
            </a:br>
            <a:endParaRPr lang="de-DE" sz="1600" dirty="0"/>
          </a:p>
          <a:p>
            <a:pPr marL="0" indent="0">
              <a:buNone/>
            </a:pPr>
            <a:r>
              <a:rPr lang="de-DE" sz="1600" dirty="0"/>
              <a:t>Stellt sich heraus, dass die </a:t>
            </a:r>
            <a:r>
              <a:rPr lang="de-DE" sz="1600" b="1" dirty="0"/>
              <a:t>Vergleichsgruppe</a:t>
            </a:r>
            <a:r>
              <a:rPr lang="de-DE" sz="1600" dirty="0"/>
              <a:t> („der Männer“) aus </a:t>
            </a:r>
            <a:r>
              <a:rPr lang="de-DE" sz="1600" b="1" dirty="0"/>
              <a:t>weniger als 6 Personen </a:t>
            </a:r>
            <a:r>
              <a:rPr lang="de-DE" sz="1600" dirty="0"/>
              <a:t>besteht, ist das Vergleichsentgelt aus Datenschutzgründen nicht anzugeben (§ 12 III </a:t>
            </a:r>
            <a:r>
              <a:rPr lang="de-DE" sz="1600" dirty="0" err="1"/>
              <a:t>EntgeltTranspG</a:t>
            </a:r>
            <a:r>
              <a:rPr lang="de-DE" sz="1600" dirty="0"/>
              <a:t>), Sinnhaftigkeit? </a:t>
            </a:r>
            <a:r>
              <a:rPr lang="de-DE" sz="1600" dirty="0" err="1"/>
              <a:t>AGG</a:t>
            </a:r>
            <a:r>
              <a:rPr lang="de-DE" sz="1600" dirty="0"/>
              <a:t>?</a:t>
            </a:r>
            <a:br>
              <a:rPr lang="de-DE" sz="1600" dirty="0"/>
            </a:br>
            <a:br>
              <a:rPr lang="de-DE" sz="1600" dirty="0"/>
            </a:br>
            <a:r>
              <a:rPr lang="de-DE" sz="1600" dirty="0"/>
              <a:t>Festlegung des eigenen und des Entgelts für vergleichbare Tätigkeit (</a:t>
            </a:r>
            <a:r>
              <a:rPr lang="de-DE" sz="1600" b="1" dirty="0"/>
              <a:t>individuelle monatliche Durchschnittsgehälter</a:t>
            </a:r>
            <a:r>
              <a:rPr lang="de-DE" sz="1600" dirty="0"/>
              <a:t>, vorangegangenes Kalenderjahr, Bar- und Sachleistungen, Hochrechnung auf Vollzeitentgelte, § 5 </a:t>
            </a:r>
            <a:r>
              <a:rPr lang="de-DE" sz="1600" dirty="0" err="1"/>
              <a:t>EntgTranspG</a:t>
            </a:r>
            <a:r>
              <a:rPr lang="de-DE" sz="1600" dirty="0"/>
              <a:t>)</a:t>
            </a:r>
            <a:br>
              <a:rPr lang="de-DE" sz="1600" dirty="0"/>
            </a:br>
            <a:br>
              <a:rPr lang="de-DE" sz="1600" dirty="0"/>
            </a:br>
            <a:r>
              <a:rPr lang="de-DE" sz="1600" dirty="0"/>
              <a:t>„</a:t>
            </a:r>
            <a:r>
              <a:rPr lang="de-DE" sz="1600" b="1" i="1" dirty="0"/>
              <a:t>Statistischer Median</a:t>
            </a:r>
            <a:r>
              <a:rPr lang="de-DE" sz="1600" dirty="0"/>
              <a:t>“ – Es ist das Monatsgehalt desjenigen </a:t>
            </a:r>
            <a:r>
              <a:rPr lang="de-DE" sz="1600" dirty="0" err="1"/>
              <a:t>ArbN</a:t>
            </a:r>
            <a:r>
              <a:rPr lang="de-DE" sz="1600" dirty="0"/>
              <a:t> anzugeben, das im Verhältnis zu den anderen Monatsgehälter der Vergleichsgruppe an mittlerer Stelle steht, </a:t>
            </a:r>
            <a:r>
              <a:rPr lang="de-DE" sz="1600" b="1" dirty="0"/>
              <a:t>keine Mittelwert-/Durchschnittsberechnung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A2E4DBD-7340-497A-85C5-B75B859436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907" y="283252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E92F876-C147-49B7-9F11-6A274094F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6835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err="1"/>
              <a:t>EntgTranspG</a:t>
            </a:r>
            <a:r>
              <a:rPr lang="de-DE" dirty="0"/>
              <a:t> 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b="1" dirty="0"/>
              <a:t>Struktur des Auskunftsanspruchs</a:t>
            </a:r>
            <a:br>
              <a:rPr lang="de-DE" b="1" dirty="0"/>
            </a:br>
            <a:br>
              <a:rPr lang="de-DE" b="1" dirty="0"/>
            </a:br>
            <a:r>
              <a:rPr lang="de-DE" dirty="0"/>
              <a:t>Kriterien und Verfahren der </a:t>
            </a:r>
            <a:r>
              <a:rPr lang="de-DE"/>
              <a:t>Entgeltfindung [Vergleichsgruppe </a:t>
            </a:r>
            <a:r>
              <a:rPr lang="de-DE" dirty="0"/>
              <a:t>(u.a. Ausbildungsanforderungen, Art der Arbeit, Arbeitsbedingungen)]</a:t>
            </a:r>
            <a:br>
              <a:rPr lang="de-DE" dirty="0"/>
            </a:br>
            <a:br>
              <a:rPr lang="de-DE" dirty="0"/>
            </a:br>
            <a:r>
              <a:rPr lang="de-DE" b="1" dirty="0"/>
              <a:t>Kernfrage/-problem: Was ist gleich und damit vergleichbar?</a:t>
            </a:r>
            <a:br>
              <a:rPr lang="de-DE" b="1" dirty="0"/>
            </a:br>
            <a:br>
              <a:rPr lang="de-DE" b="1" dirty="0"/>
            </a:br>
            <a:r>
              <a:rPr lang="de-DE" dirty="0"/>
              <a:t>Mitteilung des Entgelts, das </a:t>
            </a:r>
            <a:r>
              <a:rPr lang="de-DE" dirty="0" err="1"/>
              <a:t>ArbN</a:t>
            </a:r>
            <a:r>
              <a:rPr lang="de-DE" dirty="0"/>
              <a:t> des anderen Geschlechts für gleiche oder vergleichbare Tätigkeit im Monatsdurchschnitt verdienen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Aufschlüsselung dieser Angaben für bis zu zwei Entgeltkomponenten (z.B. Grundgehalt und Boni)</a:t>
            </a:r>
            <a:br>
              <a:rPr lang="de-DE" dirty="0"/>
            </a:b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E8089E6-C510-4171-B590-39AD2C6DC5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031" y="230190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A01E4E6-97C2-4905-B252-E2C8991D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0358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err="1"/>
              <a:t>EntgTranspG</a:t>
            </a:r>
            <a:r>
              <a:rPr lang="de-DE" dirty="0"/>
              <a:t> 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Nur wenige Unternehmen sind in der Lage, den geforderten Datenvergleich auf einer sachlichen Vergleichsgrundlage vorzunehmen.</a:t>
            </a:r>
          </a:p>
          <a:p>
            <a:r>
              <a:rPr lang="de-DE" dirty="0"/>
              <a:t>Erforderlich ist eine sachgrundgetragene Begründung, die Gehaltsunterschiede rechtfertigt.</a:t>
            </a:r>
          </a:p>
          <a:p>
            <a:r>
              <a:rPr lang="de-DE" dirty="0"/>
              <a:t>Meist fehlen belastbare Informationen.</a:t>
            </a:r>
          </a:p>
          <a:p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FB0DD7E-0233-47DE-B003-2AF04F6346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157" y="230190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A6285F0-259C-494D-81BA-D817F523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7150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err="1"/>
              <a:t>EntgTranspG</a:t>
            </a:r>
            <a:r>
              <a:rPr lang="de-DE" dirty="0"/>
              <a:t>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2. Medikation - (freiwillige) Überprüfung von Entgeltregelungen und -verteilung auf Entgeltdifferenzen durch Unternehmen</a:t>
            </a:r>
            <a:br>
              <a:rPr lang="de-DE" b="1" dirty="0"/>
            </a:br>
            <a:br>
              <a:rPr lang="de-DE" b="1" dirty="0"/>
            </a:br>
            <a:r>
              <a:rPr lang="de-DE" b="1" dirty="0"/>
              <a:t>Schwellenwert</a:t>
            </a:r>
            <a:r>
              <a:rPr lang="de-DE" dirty="0"/>
              <a:t>: Private ArbG mit i.d.R. </a:t>
            </a:r>
            <a:r>
              <a:rPr lang="de-DE" b="1" dirty="0"/>
              <a:t>mehr als 500 </a:t>
            </a:r>
            <a:r>
              <a:rPr lang="de-DE" dirty="0"/>
              <a:t>Beschäftigten, § 17 I </a:t>
            </a:r>
            <a:r>
              <a:rPr lang="de-DE" dirty="0" err="1"/>
              <a:t>EntgTranspG</a:t>
            </a:r>
            <a:br>
              <a:rPr lang="de-DE" dirty="0"/>
            </a:br>
            <a:br>
              <a:rPr lang="de-DE" dirty="0"/>
            </a:br>
            <a:r>
              <a:rPr lang="de-DE" dirty="0"/>
              <a:t>2 Kritikpunkte: </a:t>
            </a:r>
            <a:r>
              <a:rPr lang="de-DE" b="1" dirty="0"/>
              <a:t>Freiwilligkeit</a:t>
            </a:r>
            <a:r>
              <a:rPr lang="de-DE" dirty="0"/>
              <a:t> und </a:t>
            </a:r>
            <a:r>
              <a:rPr lang="de-DE" b="1" dirty="0"/>
              <a:t>hoher Schwellenwert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99A0343-F978-4088-90C2-A4BBDF2146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532" y="230190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AF12FB5-68B8-4B57-85EB-E3478CE02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1167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err="1"/>
              <a:t>EntgTranspG</a:t>
            </a:r>
            <a:r>
              <a:rPr lang="de-DE" dirty="0"/>
              <a:t>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der </a:t>
            </a:r>
            <a:r>
              <a:rPr lang="de-DE" b="1" dirty="0"/>
              <a:t>Bekanntmachung eines negativen Prüfungsergebnisses </a:t>
            </a:r>
            <a:r>
              <a:rPr lang="de-DE" dirty="0"/>
              <a:t>bereitet ArbG die Grundlage für Vergütungsanpassungsklagen (Gleichbehandlungsgrundsatz, </a:t>
            </a:r>
            <a:r>
              <a:rPr lang="de-DE" dirty="0" err="1"/>
              <a:t>AGG</a:t>
            </a:r>
            <a:r>
              <a:rPr lang="de-DE" dirty="0"/>
              <a:t>, Schadensersatz).</a:t>
            </a:r>
          </a:p>
          <a:p>
            <a:r>
              <a:rPr lang="de-DE" dirty="0"/>
              <a:t>Ungeachtet der Tatsache, dass Vergütungssysteme diskriminierungsfrei sein sollten, „</a:t>
            </a:r>
            <a:r>
              <a:rPr lang="de-DE" b="1" i="1" dirty="0"/>
              <a:t>schaufelt sich der ArbG</a:t>
            </a:r>
            <a:r>
              <a:rPr lang="de-DE" dirty="0"/>
              <a:t>“ bildlich gesprochen u.U. „</a:t>
            </a:r>
            <a:r>
              <a:rPr lang="de-DE" b="1" i="1" dirty="0"/>
              <a:t>selbst sein Grab</a:t>
            </a:r>
            <a:r>
              <a:rPr lang="de-DE" dirty="0"/>
              <a:t>“.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80A2DFD-266A-4393-BAE6-1CDAD5FB4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533" y="230190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9A85E17-E672-48E9-A451-62E1EBD69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9909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err="1"/>
              <a:t>EntgTranspG</a:t>
            </a:r>
            <a:r>
              <a:rPr lang="de-DE" dirty="0"/>
              <a:t>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b="1" dirty="0"/>
              <a:t>3. Medikation - Bericht zur Gleichstellung und Entgeltgleichheit</a:t>
            </a:r>
            <a:br>
              <a:rPr lang="de-DE" dirty="0"/>
            </a:br>
            <a:r>
              <a:rPr lang="de-DE" dirty="0"/>
              <a:t>ArbG mit i.d.R. </a:t>
            </a:r>
            <a:r>
              <a:rPr lang="de-DE" b="1" dirty="0"/>
              <a:t>mehr als 500 Beschäftigten</a:t>
            </a:r>
            <a:r>
              <a:rPr lang="de-DE" dirty="0"/>
              <a:t>, die zur Erstellung eines Lageberichts nach den §§ 264 und 289 HGB verpflichtet sind, erstellen einen </a:t>
            </a:r>
            <a:r>
              <a:rPr lang="de-DE" b="1" dirty="0"/>
              <a:t>Bericht zur Gleichstellung und Entgeltgleichheit</a:t>
            </a:r>
            <a:r>
              <a:rPr lang="de-DE" dirty="0"/>
              <a:t>, in dem sie Folgendes darstellen:</a:t>
            </a:r>
          </a:p>
          <a:p>
            <a:pPr marL="540544" indent="-540544" defTabSz="402431">
              <a:buNone/>
            </a:pPr>
            <a:r>
              <a:rPr lang="de-DE" dirty="0"/>
              <a:t>	1.	ihre Maßnahmen zur Förderung der Gleichstellung von Frauen und Männern und deren Wirkungen sowie</a:t>
            </a:r>
          </a:p>
          <a:p>
            <a:pPr marL="540544" indent="-540544" defTabSz="402431">
              <a:buNone/>
            </a:pPr>
            <a:r>
              <a:rPr lang="de-DE" dirty="0"/>
              <a:t>	2.	ihre Maßnahmen zur Herstellung von Entgeltgleichheit für Frauen und Männer.</a:t>
            </a:r>
          </a:p>
          <a:p>
            <a:pPr marL="182563" indent="0" defTabSz="402431">
              <a:buNone/>
            </a:pPr>
            <a:r>
              <a:rPr lang="de-DE" dirty="0"/>
              <a:t>ArbG, die keine Maßnahmen im Sinne des Satzes 1 Nummer 1 oder 2 durchführen, haben dies in ihrem Bericht zu begründen.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1672F18-4B0F-4723-B698-FFC22EAB95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406" y="248936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635DC5F-5EBC-49EF-877D-48DD387EF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0401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err="1"/>
              <a:t>EntgTranspG</a:t>
            </a:r>
            <a:r>
              <a:rPr lang="de-DE" dirty="0"/>
              <a:t>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/>
              <a:t>Warum und wofür braucht man das </a:t>
            </a:r>
            <a:r>
              <a:rPr lang="de-DE" b="1" dirty="0" err="1"/>
              <a:t>EntgeltTranspG</a:t>
            </a:r>
            <a:r>
              <a:rPr lang="de-DE" b="1" dirty="0"/>
              <a:t>?</a:t>
            </a:r>
            <a:br>
              <a:rPr lang="de-DE" dirty="0"/>
            </a:br>
            <a:br>
              <a:rPr lang="de-DE" dirty="0"/>
            </a:br>
            <a:r>
              <a:rPr lang="de-DE" dirty="0"/>
              <a:t>Entgeltdiskriminierung ist sowohl nach europäischem als auch nach deutschem Recht verboten.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- Art. 157 des Vertrags über die Arbeitsweise der Europäischen Union (AEUV)</a:t>
            </a:r>
            <a:br>
              <a:rPr lang="de-DE" dirty="0"/>
            </a:br>
            <a:br>
              <a:rPr lang="de-DE" dirty="0"/>
            </a:br>
            <a:r>
              <a:rPr lang="de-DE" dirty="0"/>
              <a:t>- Art. 23 der EU-Grundrechtecharta</a:t>
            </a:r>
            <a:br>
              <a:rPr lang="de-DE" dirty="0"/>
            </a:br>
            <a:br>
              <a:rPr lang="de-DE" dirty="0"/>
            </a:br>
            <a:r>
              <a:rPr lang="de-DE" dirty="0"/>
              <a:t>- Art. 3 Abs. 2 und 3 GG</a:t>
            </a:r>
            <a:br>
              <a:rPr lang="de-DE" dirty="0"/>
            </a:br>
            <a:br>
              <a:rPr lang="de-DE" dirty="0"/>
            </a:br>
            <a:r>
              <a:rPr lang="de-DE" dirty="0"/>
              <a:t>- § 2 I Nr. 2 und § 7 </a:t>
            </a:r>
            <a:r>
              <a:rPr lang="de-DE" dirty="0" err="1"/>
              <a:t>AGG</a:t>
            </a:r>
            <a:r>
              <a:rPr lang="de-DE" dirty="0"/>
              <a:t>.</a:t>
            </a:r>
            <a:br>
              <a:rPr lang="de-DE" dirty="0"/>
            </a:b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063917"/>
            <a:ext cx="3086100" cy="657560"/>
          </a:xfrm>
        </p:spPr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AD398AB-DABC-4029-A8A8-A553ED1073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907" y="230190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35A2176-3A78-40B1-9E97-1EDA28C39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08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6"/>
            <a:ext cx="7886700" cy="756677"/>
          </a:xfrm>
        </p:spPr>
        <p:txBody>
          <a:bodyPr/>
          <a:lstStyle/>
          <a:p>
            <a:pPr algn="ctr"/>
            <a:r>
              <a:rPr lang="de-DE" b="1" dirty="0"/>
              <a:t>DSGVO</a:t>
            </a:r>
            <a:r>
              <a:rPr lang="de-DE" dirty="0"/>
              <a:t>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1712"/>
            <a:ext cx="7886700" cy="4139206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DSGVO findet ab 25.05.2018 Anwendung:</a:t>
            </a:r>
            <a:r>
              <a:rPr lang="de-DE" b="1" dirty="0"/>
              <a:t> „Die Welt ist nicht untergegangen.“</a:t>
            </a:r>
            <a:br>
              <a:rPr lang="de-DE" b="1" dirty="0"/>
            </a:br>
            <a:endParaRPr lang="de-DE" b="1" dirty="0"/>
          </a:p>
          <a:p>
            <a:r>
              <a:rPr lang="de-DE" u="sng" dirty="0"/>
              <a:t>Ziel</a:t>
            </a:r>
            <a:r>
              <a:rPr lang="de-DE" dirty="0"/>
              <a:t>: Vereinheitlichung des EU-Datenschutzrechts</a:t>
            </a:r>
          </a:p>
          <a:p>
            <a:r>
              <a:rPr lang="de-DE" u="sng" dirty="0"/>
              <a:t>Ziel</a:t>
            </a:r>
            <a:r>
              <a:rPr lang="de-DE" dirty="0"/>
              <a:t>: Antwort auf die Digitalisierung</a:t>
            </a:r>
          </a:p>
          <a:p>
            <a:r>
              <a:rPr lang="de-DE" u="sng" dirty="0"/>
              <a:t>Ziel</a:t>
            </a:r>
            <a:r>
              <a:rPr lang="de-DE" dirty="0"/>
              <a:t>: Beschäftigtendatenschutz in einer Arbeitswelt 4.0</a:t>
            </a:r>
            <a:br>
              <a:rPr lang="de-DE" dirty="0"/>
            </a:br>
            <a:endParaRPr lang="de-DE" dirty="0"/>
          </a:p>
          <a:p>
            <a:r>
              <a:rPr lang="de-DE" b="1" dirty="0"/>
              <a:t>Daten</a:t>
            </a:r>
            <a:r>
              <a:rPr lang="de-DE" dirty="0"/>
              <a:t> = </a:t>
            </a:r>
            <a:r>
              <a:rPr lang="de-DE" b="1" dirty="0"/>
              <a:t>„Treibstoff“ der Wirtschaft </a:t>
            </a:r>
            <a:r>
              <a:rPr lang="de-DE" dirty="0"/>
              <a:t>= Die 10 größten Unternehmen weltweit sind datengetrieben.</a:t>
            </a:r>
          </a:p>
          <a:p>
            <a:r>
              <a:rPr lang="de-DE" b="1" dirty="0"/>
              <a:t>Wie setzt man die DSGVO in der Praxis um</a:t>
            </a:r>
            <a:r>
              <a:rPr lang="de-DE" dirty="0"/>
              <a:t>?</a:t>
            </a:r>
            <a:br>
              <a:rPr lang="de-DE" dirty="0"/>
            </a:br>
            <a:r>
              <a:rPr lang="de-DE" i="1" dirty="0"/>
              <a:t>Henssler</a:t>
            </a:r>
            <a:r>
              <a:rPr lang="de-DE" dirty="0"/>
              <a:t>, </a:t>
            </a:r>
            <a:r>
              <a:rPr lang="de-DE" dirty="0" err="1"/>
              <a:t>NZA</a:t>
            </a:r>
            <a:r>
              <a:rPr lang="de-DE" dirty="0"/>
              <a:t>-Beilage 2018, 31 „Generalbericht zum Deutschen Arbeitsrechtstag“, </a:t>
            </a:r>
            <a:r>
              <a:rPr lang="de-DE" b="1" dirty="0"/>
              <a:t>Compliance!! Best Practice!!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CDC06A5-8F44-4205-88BF-271C8D0F6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282" y="260488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863A172-2E55-4462-B140-4959CCA16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2558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err="1"/>
              <a:t>EntgTranspG</a:t>
            </a:r>
            <a:r>
              <a:rPr lang="de-DE" dirty="0"/>
              <a:t> 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Fazit:</a:t>
            </a:r>
            <a:br>
              <a:rPr lang="de-DE" b="1" dirty="0"/>
            </a:br>
            <a:br>
              <a:rPr lang="de-DE" b="1" dirty="0"/>
            </a:br>
            <a:r>
              <a:rPr lang="de-DE" b="1" dirty="0"/>
              <a:t>Gesetz </a:t>
            </a:r>
            <a:r>
              <a:rPr lang="de-DE" dirty="0"/>
              <a:t>zeigt, das bei der Entgeltgerechtigkeit zwischen Männern und Frauen weiterhin „</a:t>
            </a:r>
            <a:r>
              <a:rPr lang="de-DE" b="1" dirty="0"/>
              <a:t>etwas im Argen liegt</a:t>
            </a:r>
            <a:r>
              <a:rPr lang="de-DE" dirty="0"/>
              <a:t>“.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Das </a:t>
            </a:r>
            <a:r>
              <a:rPr lang="de-DE" b="1" dirty="0" err="1"/>
              <a:t>AGG</a:t>
            </a:r>
            <a:r>
              <a:rPr lang="de-DE" dirty="0"/>
              <a:t> und der </a:t>
            </a:r>
            <a:r>
              <a:rPr lang="de-DE" b="1" dirty="0"/>
              <a:t>allg. Gleichbehandlungsgrund-satz</a:t>
            </a:r>
            <a:r>
              <a:rPr lang="de-DE" dirty="0"/>
              <a:t> reichen nicht aus, Entgeltgerechtigkeit herzustellen und Gender-Pay-Gaps aufzulösen.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AD398AB-DABC-4029-A8A8-A553ED107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695" y="185738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ECA7EE6-15A2-484C-97DA-E283B06B3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7046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B66D21-87DE-4707-AE1B-BB7AFAEC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de-DE" b="1" dirty="0"/>
              <a:t>Befristung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A25019-A2F8-4F71-B1BD-3F195AD29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Reformvorhaben</a:t>
            </a:r>
            <a:r>
              <a:rPr lang="de-DE" dirty="0"/>
              <a:t>, um die Zahl und die Dauer der (sachgrundlosen) Befristungen zu beschränken</a:t>
            </a:r>
          </a:p>
          <a:p>
            <a:r>
              <a:rPr lang="de-DE" dirty="0"/>
              <a:t>Über die gesetzliche Regulierung befristeter Arbeitsverträge und das richtige Maß an Flexibilität auf dem deutschen Arbeitsmarkt wird seit 1985 gestritten (</a:t>
            </a:r>
            <a:r>
              <a:rPr lang="de-DE" b="1" dirty="0"/>
              <a:t>„Pendelbewegung“</a:t>
            </a:r>
            <a:r>
              <a:rPr lang="de-DE" dirty="0"/>
              <a:t>).</a:t>
            </a:r>
          </a:p>
          <a:p>
            <a:r>
              <a:rPr lang="de-DE" dirty="0"/>
              <a:t>Reibungslose Anpassung Personalbestand an Personalbedarf </a:t>
            </a:r>
            <a:r>
              <a:rPr lang="de-DE" dirty="0">
                <a:sym typeface="Wingdings" panose="05000000000000000000" pitchFamily="2" charset="2"/>
              </a:rPr>
              <a:t> Dauerarbeitsplatz, der ein planbares, existenzgesichertes Leben ermöglicht</a:t>
            </a:r>
          </a:p>
          <a:p>
            <a:r>
              <a:rPr lang="de-DE" dirty="0">
                <a:sym typeface="Wingdings" panose="05000000000000000000" pitchFamily="2" charset="2"/>
              </a:rPr>
              <a:t>Ziel: </a:t>
            </a:r>
            <a:r>
              <a:rPr lang="de-DE" b="1" dirty="0">
                <a:sym typeface="Wingdings" panose="05000000000000000000" pitchFamily="2" charset="2"/>
              </a:rPr>
              <a:t>Ausbalancierung des Interessenkonflikts</a:t>
            </a:r>
            <a:endParaRPr lang="de-DE" b="1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4DA09B0-5DA9-43B6-AA38-5EBE603E4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</a:t>
            </a:r>
            <a:br>
              <a:rPr lang="de-DE" dirty="0"/>
            </a:br>
            <a:r>
              <a:rPr lang="de-DE" dirty="0" err="1"/>
              <a:t>Holthausen</a:t>
            </a:r>
            <a:r>
              <a:rPr lang="de-DE" dirty="0"/>
              <a:t>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C67853-A477-4B22-8FD0-12D8326CB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21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A073232-F8D8-486D-B556-AC894D74D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282" y="230190"/>
            <a:ext cx="1646063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23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C1FAF-D9AC-4B3A-97CA-95CF4B65A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Befristung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6F37DE-C80E-4085-86A7-CAB4D5A7A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9750" indent="-539750"/>
            <a:r>
              <a:rPr lang="de-DE" b="1" dirty="0"/>
              <a:t>Eindämmung „Missbrauch“ –  Maßnahmen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- Beschränkung sachgrundlose Befristung</a:t>
            </a:r>
            <a:br>
              <a:rPr lang="de-DE" dirty="0"/>
            </a:br>
            <a:r>
              <a:rPr lang="de-DE" dirty="0"/>
              <a:t>	- Schwellenwert &gt; 75 MA, 2,5 % Quote</a:t>
            </a:r>
            <a:br>
              <a:rPr lang="de-DE" dirty="0"/>
            </a:br>
            <a:r>
              <a:rPr lang="de-DE" dirty="0"/>
              <a:t>	- Verkürzung Befristungsdauer auf 18 Monate</a:t>
            </a:r>
            <a:br>
              <a:rPr lang="de-DE" dirty="0"/>
            </a:br>
            <a:r>
              <a:rPr lang="de-DE" dirty="0"/>
              <a:t>	- nur 1 x Verlängerung</a:t>
            </a:r>
          </a:p>
          <a:p>
            <a:pPr marL="539750" indent="-539750">
              <a:buNone/>
            </a:pPr>
            <a:r>
              <a:rPr lang="de-DE" dirty="0"/>
              <a:t> 	- Begrenzung der Befristungsdauer beim selben ArbG auf 5 Jahre</a:t>
            </a:r>
          </a:p>
          <a:p>
            <a:pPr marL="539750" indent="-539750">
              <a:buNone/>
            </a:pPr>
            <a:r>
              <a:rPr lang="de-DE" dirty="0"/>
              <a:t>	- Erneuter befristeter Arbeitsvertrag nach Karenzzeit von 3 Jahren (Ausnahmen: Sportler, Künstler, Rundfunkmitarbeiter, u.a.)</a:t>
            </a:r>
            <a:br>
              <a:rPr lang="de-DE" dirty="0"/>
            </a:b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B420F0C-18D1-4775-AE02-D81648F8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890661"/>
            <a:ext cx="3086100" cy="830815"/>
          </a:xfrm>
        </p:spPr>
        <p:txBody>
          <a:bodyPr/>
          <a:lstStyle/>
          <a:p>
            <a:r>
              <a:rPr lang="de-DE" dirty="0"/>
              <a:t>Dr. Joachim Holthausen</a:t>
            </a:r>
            <a:br>
              <a:rPr lang="de-DE" dirty="0"/>
            </a:br>
            <a:r>
              <a:rPr lang="de-DE" dirty="0" err="1"/>
              <a:t>Holthausen</a:t>
            </a:r>
            <a:r>
              <a:rPr lang="de-DE" dirty="0"/>
              <a:t>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44154D-8080-43ED-A0F8-CFFF3A03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22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83E50E0-9406-4D24-B078-F6ED630101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2938" y="230190"/>
            <a:ext cx="1646063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59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C1FAF-D9AC-4B3A-97CA-95CF4B65A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Befristung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6F37DE-C80E-4085-86A7-CAB4D5A7A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750" indent="-539750"/>
            <a:r>
              <a:rPr lang="de-DE" dirty="0"/>
              <a:t>2/3 aller befristet Beschäftigten arbeiten in Betrieben mit mehr als 75 </a:t>
            </a:r>
            <a:r>
              <a:rPr lang="de-DE" dirty="0" err="1"/>
              <a:t>ArbN</a:t>
            </a:r>
            <a:endParaRPr lang="de-DE" dirty="0"/>
          </a:p>
          <a:p>
            <a:pPr marL="539750" indent="-539750"/>
            <a:r>
              <a:rPr lang="de-DE" dirty="0"/>
              <a:t>Die Beschränkung der (sachgrundlosen) Befristung wirkt wie ein „</a:t>
            </a:r>
            <a:r>
              <a:rPr lang="de-DE" b="1" dirty="0"/>
              <a:t>Verbot</a:t>
            </a:r>
            <a:r>
              <a:rPr lang="de-DE" dirty="0"/>
              <a:t>“.</a:t>
            </a:r>
          </a:p>
          <a:p>
            <a:pPr marL="539750" indent="-539750"/>
            <a:r>
              <a:rPr lang="de-DE" dirty="0"/>
              <a:t>Quote „2,5 %“ erfordert:</a:t>
            </a:r>
            <a:br>
              <a:rPr lang="de-DE" dirty="0"/>
            </a:br>
            <a:r>
              <a:rPr lang="de-DE" dirty="0"/>
              <a:t>- Angabe Befristungsgrundlage (mit/ohne SG)</a:t>
            </a:r>
            <a:br>
              <a:rPr lang="de-DE" dirty="0"/>
            </a:br>
            <a:r>
              <a:rPr lang="de-DE" dirty="0"/>
              <a:t>- Auskunftsrecht </a:t>
            </a:r>
            <a:r>
              <a:rPr lang="de-DE" dirty="0" err="1"/>
              <a:t>ArbN</a:t>
            </a:r>
            <a:r>
              <a:rPr lang="de-DE" dirty="0"/>
              <a:t> bzgl. Quote</a:t>
            </a:r>
            <a:br>
              <a:rPr lang="de-DE" dirty="0"/>
            </a:br>
            <a:r>
              <a:rPr lang="de-DE" dirty="0"/>
              <a:t>- Wie und wann ermittle ich die Quote? Ständig?</a:t>
            </a:r>
            <a:br>
              <a:rPr lang="de-DE" dirty="0"/>
            </a:br>
            <a:r>
              <a:rPr lang="de-DE" dirty="0"/>
              <a:t>- Technische Umsetzung massiv fehlerbehaftet</a:t>
            </a:r>
            <a:br>
              <a:rPr lang="de-DE" dirty="0"/>
            </a:b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B420F0C-18D1-4775-AE02-D81648F8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006165"/>
            <a:ext cx="3086100" cy="715312"/>
          </a:xfrm>
        </p:spPr>
        <p:txBody>
          <a:bodyPr/>
          <a:lstStyle/>
          <a:p>
            <a:r>
              <a:rPr lang="de-DE" dirty="0"/>
              <a:t>Dr. Joachim Holthausen</a:t>
            </a:r>
            <a:br>
              <a:rPr lang="de-DE" dirty="0"/>
            </a:br>
            <a:r>
              <a:rPr lang="de-DE" dirty="0" err="1"/>
              <a:t>Holthausen</a:t>
            </a:r>
            <a:r>
              <a:rPr lang="de-DE" dirty="0"/>
              <a:t>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44154D-8080-43ED-A0F8-CFFF3A03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23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C7A72DB-F8ED-4369-8FEA-D6923A05A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4438" y="230190"/>
            <a:ext cx="1646063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688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C1FAF-D9AC-4B3A-97CA-95CF4B65A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Befristung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6F37DE-C80E-4085-86A7-CAB4D5A7A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9750" indent="-539750"/>
            <a:r>
              <a:rPr lang="de-DE" b="1" dirty="0"/>
              <a:t>These zur Rechtfertigung des Reformvorhabens:</a:t>
            </a:r>
            <a:br>
              <a:rPr lang="de-DE" b="1" dirty="0"/>
            </a:br>
            <a:br>
              <a:rPr lang="de-DE" dirty="0"/>
            </a:br>
            <a:r>
              <a:rPr lang="de-DE" dirty="0"/>
              <a:t>„</a:t>
            </a:r>
            <a:r>
              <a:rPr lang="de-DE" i="1" dirty="0"/>
              <a:t>Viele Arbeitgeber befristen sachgrundlos, weil sie es können und nicht, weil sie es müssen. Und wenn sie es doch müssen, dann können sie auch sachgrundbezogen befristen</a:t>
            </a:r>
            <a:r>
              <a:rPr lang="de-DE" dirty="0"/>
              <a:t>.“</a:t>
            </a:r>
            <a:br>
              <a:rPr lang="de-DE" dirty="0"/>
            </a:br>
            <a:br>
              <a:rPr lang="de-DE" dirty="0"/>
            </a:br>
            <a:r>
              <a:rPr lang="de-DE" b="1" dirty="0"/>
              <a:t>Oder mit anderen Worten:</a:t>
            </a:r>
            <a:br>
              <a:rPr lang="de-DE" b="1" dirty="0"/>
            </a:br>
            <a:br>
              <a:rPr lang="de-DE" dirty="0"/>
            </a:br>
            <a:r>
              <a:rPr lang="de-DE" dirty="0"/>
              <a:t>„</a:t>
            </a:r>
            <a:r>
              <a:rPr lang="de-DE" i="1" dirty="0"/>
              <a:t>Die sachgrundlose Befristung hebelt  Dauerbeschäftigung aus und deshalb wollen wir sie nicht.“</a:t>
            </a:r>
            <a:br>
              <a:rPr lang="de-DE" dirty="0"/>
            </a:b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B420F0C-18D1-4775-AE02-D81648F8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938787"/>
            <a:ext cx="3086100" cy="782689"/>
          </a:xfrm>
        </p:spPr>
        <p:txBody>
          <a:bodyPr/>
          <a:lstStyle/>
          <a:p>
            <a:r>
              <a:rPr lang="de-DE" dirty="0"/>
              <a:t>Dr. Joachim Holthausen</a:t>
            </a:r>
            <a:br>
              <a:rPr lang="de-DE" dirty="0"/>
            </a:br>
            <a:r>
              <a:rPr lang="de-DE" dirty="0" err="1"/>
              <a:t>Holthausen</a:t>
            </a:r>
            <a:r>
              <a:rPr lang="de-DE" dirty="0"/>
              <a:t>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44154D-8080-43ED-A0F8-CFFF3A03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24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724CCDC-9B5D-48EA-99B9-E09DD922E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3313" y="230190"/>
            <a:ext cx="1646063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414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C1FAF-D9AC-4B3A-97CA-95CF4B65A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Befristung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6F37DE-C80E-4085-86A7-CAB4D5A7A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750" indent="355600"/>
            <a:r>
              <a:rPr lang="de-DE" b="1" dirty="0"/>
              <a:t>Bewertung des Reformvorhabens </a:t>
            </a:r>
            <a:br>
              <a:rPr lang="de-DE" dirty="0"/>
            </a:br>
            <a:br>
              <a:rPr lang="de-DE" dirty="0"/>
            </a:br>
            <a:r>
              <a:rPr lang="de-DE" dirty="0"/>
              <a:t>- Beschäftigungsprogramm für Anwälte</a:t>
            </a:r>
            <a:br>
              <a:rPr lang="de-DE" dirty="0"/>
            </a:br>
            <a:r>
              <a:rPr lang="de-DE" dirty="0"/>
              <a:t>- hoher Verwaltungsaufwand</a:t>
            </a:r>
            <a:br>
              <a:rPr lang="de-DE" dirty="0"/>
            </a:br>
            <a:r>
              <a:rPr lang="de-DE" dirty="0"/>
              <a:t>- Rechtsunsicherheiten</a:t>
            </a:r>
            <a:br>
              <a:rPr lang="de-DE" dirty="0"/>
            </a:br>
            <a:r>
              <a:rPr lang="de-DE" dirty="0"/>
              <a:t>- Ausweichstrategien</a:t>
            </a:r>
            <a:br>
              <a:rPr lang="de-DE" dirty="0"/>
            </a:br>
            <a:r>
              <a:rPr lang="de-DE" dirty="0"/>
              <a:t>	- Sachgrundbefristung</a:t>
            </a:r>
            <a:br>
              <a:rPr lang="de-DE" dirty="0"/>
            </a:br>
            <a:r>
              <a:rPr lang="de-DE" dirty="0"/>
              <a:t>	- Zeitarbeit</a:t>
            </a:r>
            <a:br>
              <a:rPr lang="de-DE" dirty="0"/>
            </a:br>
            <a:r>
              <a:rPr lang="de-DE" dirty="0"/>
              <a:t>	- Werk- und Dienstverträge</a:t>
            </a:r>
            <a:br>
              <a:rPr lang="de-DE" dirty="0"/>
            </a:br>
            <a:r>
              <a:rPr lang="de-DE" dirty="0"/>
              <a:t>	- Überstunden</a:t>
            </a:r>
            <a:br>
              <a:rPr lang="de-DE" dirty="0"/>
            </a:br>
            <a:r>
              <a:rPr lang="de-DE" dirty="0"/>
              <a:t>	- „Springer“, prekäre Beschäftigungsformen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B420F0C-18D1-4775-AE02-D81648F8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</a:t>
            </a:r>
            <a:br>
              <a:rPr lang="de-DE" dirty="0"/>
            </a:br>
            <a:r>
              <a:rPr lang="de-DE" dirty="0"/>
              <a:t>  </a:t>
            </a:r>
            <a:r>
              <a:rPr lang="de-DE" dirty="0" err="1"/>
              <a:t>Holthausen</a:t>
            </a:r>
            <a:r>
              <a:rPr lang="de-DE" dirty="0"/>
              <a:t>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44154D-8080-43ED-A0F8-CFFF3A03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25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AB497A7-05A5-42C0-BB8D-2B94A0EF9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2939" y="232596"/>
            <a:ext cx="1646063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13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C1FAF-D9AC-4B3A-97CA-95CF4B65A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Befristung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6F37DE-C80E-4085-86A7-CAB4D5A7A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750" indent="355600"/>
            <a:r>
              <a:rPr lang="de-DE" b="1" dirty="0"/>
              <a:t>Bewertung des Reformvorhabens</a:t>
            </a:r>
            <a:br>
              <a:rPr lang="de-DE" dirty="0"/>
            </a:br>
            <a:br>
              <a:rPr lang="de-DE" dirty="0"/>
            </a:br>
            <a:r>
              <a:rPr lang="de-DE" dirty="0"/>
              <a:t>- Die Begrenzung auf fünf Jahre schlägt auf die Befristung mit Sachgrund durch.</a:t>
            </a:r>
          </a:p>
          <a:p>
            <a:pPr marL="539750" indent="0">
              <a:buFontTx/>
              <a:buChar char="-"/>
            </a:pPr>
            <a:r>
              <a:rPr lang="de-DE" dirty="0"/>
              <a:t> Es trifft vor allem den öffentlichen Dienst.</a:t>
            </a:r>
          </a:p>
          <a:p>
            <a:pPr marL="539750" indent="0">
              <a:buNone/>
            </a:pPr>
            <a:r>
              <a:rPr lang="de-DE" dirty="0"/>
              <a:t>- Rechtfertigung Schwellenwert „&gt; 75“???</a:t>
            </a:r>
            <a:br>
              <a:rPr lang="de-DE" dirty="0"/>
            </a:br>
            <a:endParaRPr lang="de-DE" dirty="0"/>
          </a:p>
          <a:p>
            <a:pPr marL="996950" indent="-457200"/>
            <a:r>
              <a:rPr lang="de-DE" b="1" dirty="0"/>
              <a:t>Erkenntnisquelle </a:t>
            </a:r>
            <a:r>
              <a:rPr lang="de-DE" b="1" dirty="0" err="1"/>
              <a:t>IAB</a:t>
            </a:r>
            <a:r>
              <a:rPr lang="de-DE" b="1" dirty="0"/>
              <a:t>-Kurzbericht 16/2018</a:t>
            </a:r>
            <a:br>
              <a:rPr lang="de-DE" dirty="0"/>
            </a:br>
            <a:br>
              <a:rPr lang="de-DE" dirty="0"/>
            </a:br>
            <a:r>
              <a:rPr lang="de-DE" dirty="0"/>
              <a:t>	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B420F0C-18D1-4775-AE02-D81648F8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176963"/>
            <a:ext cx="3086100" cy="544513"/>
          </a:xfrm>
        </p:spPr>
        <p:txBody>
          <a:bodyPr/>
          <a:lstStyle/>
          <a:p>
            <a:r>
              <a:rPr lang="de-DE" dirty="0"/>
              <a:t>Dr. Joachim Holthausen</a:t>
            </a:r>
            <a:br>
              <a:rPr lang="de-DE" dirty="0"/>
            </a:br>
            <a:r>
              <a:rPr lang="de-DE" dirty="0" err="1"/>
              <a:t>Holthausen</a:t>
            </a:r>
            <a:r>
              <a:rPr lang="de-DE" dirty="0"/>
              <a:t>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44154D-8080-43ED-A0F8-CFFF3A03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26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1F9913C-F54E-4214-9C4B-DC7F773CA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2938" y="230190"/>
            <a:ext cx="1646063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73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DSGVO</a:t>
            </a:r>
            <a:r>
              <a:rPr lang="de-DE" dirty="0"/>
              <a:t>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de-DE" b="1" dirty="0"/>
              <a:t>Normenpyramide des Datenschutzrechts</a:t>
            </a:r>
            <a:br>
              <a:rPr lang="de-DE" b="1" dirty="0"/>
            </a:br>
            <a:br>
              <a:rPr lang="de-DE" b="1" dirty="0"/>
            </a:br>
            <a:r>
              <a:rPr lang="de-DE" b="1" dirty="0"/>
              <a:t>- DSGVO =</a:t>
            </a:r>
            <a:r>
              <a:rPr lang="de-DE" dirty="0"/>
              <a:t> Verordnung mit unmittelbarer Geltung, </a:t>
            </a:r>
            <a:r>
              <a:rPr lang="de-DE" b="1" dirty="0"/>
              <a:t>Vollharmonisierung in der EU</a:t>
            </a:r>
          </a:p>
          <a:p>
            <a:pPr marL="0" indent="0">
              <a:buNone/>
            </a:pPr>
            <a:br>
              <a:rPr lang="de-DE" dirty="0"/>
            </a:br>
            <a:r>
              <a:rPr lang="de-DE" b="1" dirty="0"/>
              <a:t>- Erwägungsgründe</a:t>
            </a:r>
            <a:r>
              <a:rPr lang="de-DE" dirty="0"/>
              <a:t> = 173 Gründe kommentieren 99    Artikel der DSGVO, </a:t>
            </a:r>
            <a:r>
              <a:rPr lang="de-DE" b="1" dirty="0"/>
              <a:t>Auslegungshilfe, Verständnis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b="1" dirty="0"/>
              <a:t>-</a:t>
            </a:r>
            <a:r>
              <a:rPr lang="de-DE" dirty="0"/>
              <a:t> </a:t>
            </a:r>
            <a:r>
              <a:rPr lang="de-DE" b="1" dirty="0"/>
              <a:t>BDSG</a:t>
            </a:r>
            <a:r>
              <a:rPr lang="de-DE" dirty="0"/>
              <a:t> – nationales Recht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8B2E27B-CFF5-47F3-8CED-B641A0314C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783" y="230190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63781AA-3503-47B6-BAF8-B414310CA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6245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DSGVO</a:t>
            </a:r>
            <a:r>
              <a:rPr lang="de-DE" dirty="0"/>
              <a:t>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/>
              <a:t>Zentrale Grundsätze: Art. 5 und 6 DSGVO, „Magna Charta“ u.a.</a:t>
            </a:r>
            <a:br>
              <a:rPr lang="de-DE" b="1" dirty="0"/>
            </a:br>
            <a:endParaRPr lang="de-DE" b="1" dirty="0"/>
          </a:p>
          <a:p>
            <a:r>
              <a:rPr lang="de-DE" dirty="0"/>
              <a:t>Transparenz, Verständlichkeit</a:t>
            </a:r>
          </a:p>
          <a:p>
            <a:r>
              <a:rPr lang="de-DE" dirty="0"/>
              <a:t>Zweckbindung</a:t>
            </a:r>
          </a:p>
          <a:p>
            <a:r>
              <a:rPr lang="de-DE" dirty="0"/>
              <a:t>Datenminimierung </a:t>
            </a:r>
            <a:r>
              <a:rPr lang="de-DE"/>
              <a:t>oder -sparsamkeit</a:t>
            </a:r>
            <a:endParaRPr lang="de-DE" dirty="0"/>
          </a:p>
          <a:p>
            <a:r>
              <a:rPr lang="de-DE" dirty="0"/>
              <a:t>Datenintegrität und -richtigkeit</a:t>
            </a:r>
            <a:br>
              <a:rPr lang="de-DE" dirty="0"/>
            </a:br>
            <a:endParaRPr lang="de-DE" dirty="0"/>
          </a:p>
          <a:p>
            <a:r>
              <a:rPr lang="de-DE" dirty="0"/>
              <a:t>Rechtmäßigkeit der Datenverarbeitung</a:t>
            </a:r>
            <a:br>
              <a:rPr lang="de-DE" b="1" u="sng" dirty="0"/>
            </a:b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A9E6A32-3F3B-4433-AD0B-00AADEF239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428" y="185738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BEB54E0-B741-465D-8003-E6EFCE645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639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DSGVO</a:t>
            </a:r>
            <a:r>
              <a:rPr lang="de-DE" dirty="0"/>
              <a:t>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/>
              <a:t>Art. 6 DSGVO „Rechtmäßigkeit der Verarbeitung“ </a:t>
            </a:r>
            <a:r>
              <a:rPr lang="de-DE" dirty="0"/>
              <a:t>findet im Arbeitsrecht seine Umsetzung in § 26 BDSG</a:t>
            </a:r>
          </a:p>
          <a:p>
            <a:r>
              <a:rPr lang="de-DE" b="1" dirty="0"/>
              <a:t>§ 26 BDSG = zentrale Ermächtigungsgrundlage</a:t>
            </a:r>
            <a:br>
              <a:rPr lang="de-DE" dirty="0"/>
            </a:br>
            <a:r>
              <a:rPr lang="de-DE" i="1" dirty="0"/>
              <a:t>„Personenbezogene Daten von Beschäftigten dürfen für </a:t>
            </a:r>
            <a:r>
              <a:rPr lang="de-DE" b="1" i="1" dirty="0"/>
              <a:t>Zwecke des Beschäftigungsverhältnisses</a:t>
            </a:r>
            <a:r>
              <a:rPr lang="de-DE" i="1" dirty="0"/>
              <a:t> verarbeitet werden, wenn dies für die Entscheidung über die </a:t>
            </a:r>
            <a:r>
              <a:rPr lang="de-DE" b="1" i="1" dirty="0"/>
              <a:t>Begründung</a:t>
            </a:r>
            <a:r>
              <a:rPr lang="de-DE" i="1" dirty="0"/>
              <a:t> eines Beschäftigungsverhältnisses oder nach Begründung des Beschäftigungsverhältnisses für dessen </a:t>
            </a:r>
            <a:r>
              <a:rPr lang="de-DE" b="1" i="1" dirty="0"/>
              <a:t>Durchführung</a:t>
            </a:r>
            <a:r>
              <a:rPr lang="de-DE" i="1" dirty="0"/>
              <a:t> oder </a:t>
            </a:r>
            <a:r>
              <a:rPr lang="de-DE" b="1" i="1" dirty="0"/>
              <a:t>Beendigung</a:t>
            </a:r>
            <a:r>
              <a:rPr lang="de-DE" i="1" dirty="0"/>
              <a:t> oder zur Ausübung oder Erfüllung der sich aus einem </a:t>
            </a:r>
            <a:r>
              <a:rPr lang="de-DE" b="1" i="1" dirty="0"/>
              <a:t>Gesetz</a:t>
            </a:r>
            <a:r>
              <a:rPr lang="de-DE" i="1" dirty="0"/>
              <a:t> oder einem </a:t>
            </a:r>
            <a:r>
              <a:rPr lang="de-DE" b="1" i="1" dirty="0"/>
              <a:t>Tarifvertrag</a:t>
            </a:r>
            <a:r>
              <a:rPr lang="de-DE" i="1" dirty="0"/>
              <a:t>, einer </a:t>
            </a:r>
            <a:r>
              <a:rPr lang="de-DE" b="1" i="1" dirty="0"/>
              <a:t>Betriebs- oder Dienstvereinbarung</a:t>
            </a:r>
            <a:r>
              <a:rPr lang="de-DE" i="1" dirty="0"/>
              <a:t> (Kollektivvereinbarung) ergebenden Rechte und Pflichten der Interessenvertretung der Beschäftigten erforderlich ist.“</a:t>
            </a:r>
          </a:p>
          <a:p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8FBDD41-2D67-4DDF-87C9-DFD6349EF6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907" y="245262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62C1246-5C77-4B8E-9AC9-82D4FF46A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140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DSGVO</a:t>
            </a:r>
            <a:r>
              <a:rPr lang="de-DE" dirty="0"/>
              <a:t>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/>
            <a:r>
              <a:rPr lang="de-DE" b="1" dirty="0"/>
              <a:t>Art. 7 DSGVO, §§ 26 II, 51 BDSG, Einwilligung</a:t>
            </a:r>
            <a:br>
              <a:rPr lang="de-DE" b="1" dirty="0"/>
            </a:br>
            <a:br>
              <a:rPr lang="de-DE" b="1" dirty="0"/>
            </a:br>
            <a:r>
              <a:rPr lang="de-DE" dirty="0"/>
              <a:t>Keine Rechtmäßigkeit der Verarbeitung nach </a:t>
            </a:r>
            <a:r>
              <a:rPr lang="de-DE" b="1" dirty="0"/>
              <a:t>Art. 6 I 1 b) bis f) DSGVO</a:t>
            </a:r>
            <a:r>
              <a:rPr lang="de-DE" dirty="0"/>
              <a:t> und </a:t>
            </a:r>
            <a:r>
              <a:rPr lang="de-DE" b="1" dirty="0"/>
              <a:t>§ 26 BDSG</a:t>
            </a:r>
          </a:p>
          <a:p>
            <a:endParaRPr lang="de-DE" dirty="0"/>
          </a:p>
          <a:p>
            <a:pPr marL="355600" indent="0">
              <a:buNone/>
            </a:pPr>
            <a:r>
              <a:rPr lang="de-DE" dirty="0"/>
              <a:t>Wirksame</a:t>
            </a:r>
            <a:r>
              <a:rPr lang="de-DE" b="1" dirty="0"/>
              <a:t> Einwilligung,</a:t>
            </a:r>
            <a:r>
              <a:rPr lang="de-DE" dirty="0"/>
              <a:t> Art. 6 I 1 a DSGVO.</a:t>
            </a:r>
            <a:br>
              <a:rPr lang="de-DE" dirty="0"/>
            </a:br>
            <a:r>
              <a:rPr lang="de-DE" dirty="0"/>
              <a:t>Siehe die Empfehlungen des Düsseldorfer Kreises und „</a:t>
            </a:r>
            <a:r>
              <a:rPr lang="de-DE" b="1" dirty="0"/>
              <a:t>Orientierungshilfe zur </a:t>
            </a:r>
            <a:r>
              <a:rPr lang="de-DE" b="1" dirty="0" err="1"/>
              <a:t>datenschutzrechtli-chen</a:t>
            </a:r>
            <a:r>
              <a:rPr lang="de-DE" b="1" dirty="0"/>
              <a:t> Einwilligungserklärung in Formularen</a:t>
            </a:r>
            <a:r>
              <a:rPr lang="de-DE" dirty="0"/>
              <a:t>“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FA04318-ED11-4A3B-86CE-CC3B908EA3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656" y="230190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9AD2AAD-6911-4122-BBC4-E69EA4F5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6</a:t>
            </a:fld>
            <a:endParaRPr lang="de-DE" dirty="0"/>
          </a:p>
        </p:txBody>
      </p:sp>
      <p:sp>
        <p:nvSpPr>
          <p:cNvPr id="7" name="Pfeil: nach unten 6">
            <a:extLst>
              <a:ext uri="{FF2B5EF4-FFF2-40B4-BE49-F238E27FC236}">
                <a16:creationId xmlns:a16="http://schemas.microsoft.com/office/drawing/2014/main" id="{CAAD1129-9D9B-4BC4-A016-614B4A82CBC5}"/>
              </a:ext>
            </a:extLst>
          </p:cNvPr>
          <p:cNvSpPr/>
          <p:nvPr/>
        </p:nvSpPr>
        <p:spPr>
          <a:xfrm>
            <a:off x="4013734" y="3429000"/>
            <a:ext cx="423512" cy="4403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57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DSGVO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/>
              <a:t>Einwilligung - risikobehafteter Erlaubnistatbestand</a:t>
            </a:r>
            <a:br>
              <a:rPr lang="de-DE" dirty="0"/>
            </a:br>
            <a:br>
              <a:rPr lang="de-DE" dirty="0"/>
            </a:br>
            <a:r>
              <a:rPr lang="de-DE" b="1" dirty="0"/>
              <a:t>Zweckbindung</a:t>
            </a:r>
            <a:r>
              <a:rPr lang="de-DE" dirty="0"/>
              <a:t> – In welche Erhebung, Verarbeitung, Nutzung willige ich ein?</a:t>
            </a:r>
            <a:br>
              <a:rPr lang="de-DE" dirty="0"/>
            </a:br>
            <a:br>
              <a:rPr lang="de-DE" dirty="0"/>
            </a:br>
            <a:r>
              <a:rPr lang="de-DE" b="1" dirty="0"/>
              <a:t>Freiwilligkeit</a:t>
            </a:r>
            <a:r>
              <a:rPr lang="de-DE" dirty="0"/>
              <a:t> – Wird der </a:t>
            </a:r>
            <a:r>
              <a:rPr lang="de-DE" dirty="0" err="1"/>
              <a:t>ArbN</a:t>
            </a:r>
            <a:r>
              <a:rPr lang="de-DE" dirty="0"/>
              <a:t> gezwungen, einzuwilligen (</a:t>
            </a:r>
            <a:r>
              <a:rPr lang="de-DE" u="sng" dirty="0"/>
              <a:t>SW: strukturelle Unterlegenheit</a:t>
            </a:r>
            <a:r>
              <a:rPr lang="de-DE" dirty="0"/>
              <a:t>)?</a:t>
            </a:r>
            <a:br>
              <a:rPr lang="de-DE" dirty="0"/>
            </a:br>
            <a:br>
              <a:rPr lang="de-DE" dirty="0"/>
            </a:br>
            <a:r>
              <a:rPr lang="de-DE" b="1" dirty="0"/>
              <a:t>Jederzeitige Widerrufsmöglichkeit </a:t>
            </a:r>
            <a:r>
              <a:rPr lang="de-DE" dirty="0"/>
              <a:t>– Hinweis </a:t>
            </a:r>
            <a:r>
              <a:rPr lang="de-DE" dirty="0" err="1"/>
              <a:t>ggü</a:t>
            </a:r>
            <a:r>
              <a:rPr lang="de-DE" dirty="0"/>
              <a:t>. </a:t>
            </a:r>
            <a:r>
              <a:rPr lang="de-DE" dirty="0" err="1"/>
              <a:t>ArbN</a:t>
            </a:r>
            <a:r>
              <a:rPr lang="de-DE" dirty="0"/>
              <a:t> und  turnusmäßige Überprüfung der Einwilligung </a:t>
            </a:r>
            <a:br>
              <a:rPr lang="de-DE" dirty="0"/>
            </a:br>
            <a:br>
              <a:rPr lang="de-DE" dirty="0"/>
            </a:br>
            <a:r>
              <a:rPr lang="de-DE" b="1" dirty="0"/>
              <a:t>Schriftform, elektronische Form</a:t>
            </a:r>
            <a:r>
              <a:rPr lang="de-DE" dirty="0"/>
              <a:t> (</a:t>
            </a:r>
            <a:r>
              <a:rPr lang="de-DE" dirty="0" err="1"/>
              <a:t>Telemedienangebo-te</a:t>
            </a:r>
            <a:r>
              <a:rPr lang="de-DE" dirty="0"/>
              <a:t>) – sorgfältige </a:t>
            </a:r>
            <a:r>
              <a:rPr lang="de-DE" b="1" dirty="0"/>
              <a:t>Dokumentation</a:t>
            </a:r>
            <a:r>
              <a:rPr lang="de-DE" dirty="0"/>
              <a:t> und </a:t>
            </a:r>
            <a:r>
              <a:rPr lang="de-DE" b="1" dirty="0"/>
              <a:t>Administration</a:t>
            </a: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024A165-61C9-462C-A049-E3E76BE847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406" y="230190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597E5D8-EC93-454C-8D5A-618EEE7C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8258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DSGVO</a:t>
            </a:r>
            <a:r>
              <a:rPr lang="de-DE" dirty="0"/>
              <a:t>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Art. 12 I DSGVO verlangt eine </a:t>
            </a:r>
            <a:r>
              <a:rPr lang="de-DE" b="1" dirty="0"/>
              <a:t>transparente</a:t>
            </a:r>
            <a:r>
              <a:rPr lang="de-DE" dirty="0"/>
              <a:t> Information in </a:t>
            </a:r>
            <a:r>
              <a:rPr lang="de-DE" b="1" dirty="0"/>
              <a:t>präziser</a:t>
            </a:r>
            <a:r>
              <a:rPr lang="de-DE" dirty="0"/>
              <a:t>, </a:t>
            </a:r>
            <a:r>
              <a:rPr lang="de-DE" b="1" dirty="0"/>
              <a:t>transparenter</a:t>
            </a:r>
            <a:r>
              <a:rPr lang="de-DE" dirty="0"/>
              <a:t>, </a:t>
            </a:r>
            <a:r>
              <a:rPr lang="de-DE" b="1" dirty="0"/>
              <a:t>verständlicher</a:t>
            </a:r>
            <a:r>
              <a:rPr lang="de-DE" dirty="0"/>
              <a:t> und </a:t>
            </a:r>
            <a:r>
              <a:rPr lang="de-DE" b="1" dirty="0"/>
              <a:t>leicht zugänglicher Form </a:t>
            </a:r>
            <a:r>
              <a:rPr lang="de-DE" dirty="0"/>
              <a:t>in einer </a:t>
            </a:r>
            <a:r>
              <a:rPr lang="de-DE" b="1" dirty="0"/>
              <a:t>klaren</a:t>
            </a:r>
            <a:r>
              <a:rPr lang="de-DE" dirty="0"/>
              <a:t> und </a:t>
            </a:r>
            <a:r>
              <a:rPr lang="de-DE" b="1" dirty="0"/>
              <a:t>einfachen Sprache </a:t>
            </a:r>
            <a:r>
              <a:rPr lang="de-DE" dirty="0"/>
              <a:t>(„</a:t>
            </a:r>
            <a:r>
              <a:rPr lang="de-DE" b="1" dirty="0"/>
              <a:t>Paradoxon</a:t>
            </a:r>
            <a:r>
              <a:rPr lang="de-DE" dirty="0"/>
              <a:t>“)</a:t>
            </a:r>
            <a:br>
              <a:rPr lang="de-DE" dirty="0"/>
            </a:br>
            <a:endParaRPr lang="de-DE" dirty="0"/>
          </a:p>
          <a:p>
            <a:r>
              <a:rPr lang="de-DE" dirty="0"/>
              <a:t>Was passiert mit meinen Daten?</a:t>
            </a:r>
          </a:p>
          <a:p>
            <a:r>
              <a:rPr lang="de-DE" dirty="0"/>
              <a:t>Was für Rechte habe ich?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b="1" dirty="0"/>
              <a:t>Datenschutzrechtliches Fairness- und </a:t>
            </a:r>
            <a:r>
              <a:rPr lang="de-DE" b="1" dirty="0" err="1"/>
              <a:t>Tranparenz</a:t>
            </a:r>
            <a:r>
              <a:rPr lang="de-DE" b="1" dirty="0"/>
              <a:t>-gebot</a:t>
            </a:r>
            <a:r>
              <a:rPr lang="de-DE" dirty="0"/>
              <a:t> – hohe Anforderungen der DSGVO!!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4742753-F584-4839-BC58-27EA65EE1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406" y="185738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4790A77-31B4-4162-AF2B-B43D6D35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5471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DSGVO</a:t>
            </a:r>
            <a:r>
              <a:rPr lang="de-DE" dirty="0"/>
              <a:t>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9411"/>
            <a:ext cx="7886700" cy="4877552"/>
          </a:xfrm>
        </p:spPr>
        <p:txBody>
          <a:bodyPr>
            <a:normAutofit fontScale="70000" lnSpcReduction="20000"/>
          </a:bodyPr>
          <a:lstStyle/>
          <a:p>
            <a:r>
              <a:rPr lang="de-DE" dirty="0"/>
              <a:t>Case Study - </a:t>
            </a:r>
            <a:r>
              <a:rPr lang="de-DE" b="1" dirty="0"/>
              <a:t>Datenverarbeitung im Bewerberverfahren </a:t>
            </a:r>
            <a:br>
              <a:rPr lang="de-DE" b="1" dirty="0"/>
            </a:br>
            <a:r>
              <a:rPr lang="de-DE" dirty="0"/>
              <a:t>(Art. 13, Art. 88 DSGVO i.V. mit § 26 I 1 BDSG)</a:t>
            </a:r>
            <a:br>
              <a:rPr lang="de-DE" dirty="0"/>
            </a:br>
            <a:br>
              <a:rPr lang="de-DE" dirty="0"/>
            </a:br>
            <a:r>
              <a:rPr lang="de-DE" b="1" dirty="0"/>
              <a:t>Information des Bewerbers über u.a.:</a:t>
            </a:r>
            <a:br>
              <a:rPr lang="de-DE" b="1" dirty="0"/>
            </a:br>
            <a:br>
              <a:rPr lang="de-DE" b="1" dirty="0"/>
            </a:br>
            <a:r>
              <a:rPr lang="de-DE" dirty="0"/>
              <a:t>- Kontaktdaten des Verantwortlichen und des Datenschutzbeauftragten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- Welche Datenkategorien werden genutzt und woher stammen die Daten? (</a:t>
            </a:r>
            <a:r>
              <a:rPr lang="de-DE" b="1" dirty="0" err="1"/>
              <a:t>Active</a:t>
            </a:r>
            <a:r>
              <a:rPr lang="de-DE" b="1" dirty="0"/>
              <a:t> Sourcing, People Analytics, Background Checks</a:t>
            </a:r>
            <a:r>
              <a:rPr lang="de-DE" dirty="0"/>
              <a:t>)</a:t>
            </a:r>
            <a:br>
              <a:rPr lang="de-DE" dirty="0"/>
            </a:br>
            <a:br>
              <a:rPr lang="de-DE" dirty="0"/>
            </a:br>
            <a:r>
              <a:rPr lang="de-DE" dirty="0"/>
              <a:t>- Zweck und Rechtsgrundlage der Datenverarbeitung (</a:t>
            </a:r>
            <a:r>
              <a:rPr lang="de-DE" b="1" dirty="0"/>
              <a:t>§ 26 BDSG</a:t>
            </a:r>
            <a:r>
              <a:rPr lang="de-DE" dirty="0"/>
              <a:t>)</a:t>
            </a:r>
            <a:br>
              <a:rPr lang="de-DE" dirty="0"/>
            </a:br>
            <a:br>
              <a:rPr lang="de-DE" dirty="0"/>
            </a:br>
            <a:r>
              <a:rPr lang="de-DE" dirty="0"/>
              <a:t>- Empfänger der Daten (</a:t>
            </a:r>
            <a:r>
              <a:rPr lang="de-DE" b="1" dirty="0"/>
              <a:t>Konzern w/Talentpool, Dritte = Auftragsdatenverarbeitung?</a:t>
            </a:r>
            <a:r>
              <a:rPr lang="de-DE" dirty="0"/>
              <a:t>)</a:t>
            </a:r>
            <a:br>
              <a:rPr lang="de-DE" dirty="0"/>
            </a:br>
            <a:br>
              <a:rPr lang="de-DE" dirty="0"/>
            </a:br>
            <a:r>
              <a:rPr lang="de-DE" dirty="0"/>
              <a:t>- Dauer der Speicherung und Löschkonzept (</a:t>
            </a:r>
            <a:r>
              <a:rPr lang="de-DE" b="1" dirty="0"/>
              <a:t>HR-Prozesse DSGVO-konform?</a:t>
            </a:r>
            <a:r>
              <a:rPr lang="de-DE" dirty="0"/>
              <a:t>)</a:t>
            </a:r>
            <a:br>
              <a:rPr lang="de-DE" dirty="0"/>
            </a:br>
            <a:br>
              <a:rPr lang="de-DE" dirty="0"/>
            </a:br>
            <a:r>
              <a:rPr lang="de-DE" dirty="0"/>
              <a:t>- Rechte auf Auskunft, Berichtigung, Löschung, </a:t>
            </a:r>
            <a:r>
              <a:rPr lang="de-DE" b="1" dirty="0"/>
              <a:t>Widerruf Einwilligung </a:t>
            </a:r>
            <a:r>
              <a:rPr lang="de-DE" dirty="0"/>
              <a:t>und Datenübertragbarkeit</a:t>
            </a:r>
          </a:p>
          <a:p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B6DDECE-ED25-45B0-9A5C-3B134A8DE2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907" y="185738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08B229C-5210-42FB-88FB-3FB2DFB42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7568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676</Words>
  <Application>Microsoft Office PowerPoint</Application>
  <PresentationFormat>Bildschirmpräsentation (4:3)</PresentationFormat>
  <Paragraphs>188</Paragraphs>
  <Slides>26</Slides>
  <Notes>20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Office</vt:lpstr>
      <vt:lpstr>Grundlagen der HR-Arbeit </vt:lpstr>
      <vt:lpstr>DSGVO </vt:lpstr>
      <vt:lpstr>DSGVO </vt:lpstr>
      <vt:lpstr>DSGVO </vt:lpstr>
      <vt:lpstr>DSGVO </vt:lpstr>
      <vt:lpstr>DSGVO </vt:lpstr>
      <vt:lpstr>DSGVO</vt:lpstr>
      <vt:lpstr>DSGVO </vt:lpstr>
      <vt:lpstr>DSGVO </vt:lpstr>
      <vt:lpstr>DSGVO </vt:lpstr>
      <vt:lpstr>EntgTranspG  </vt:lpstr>
      <vt:lpstr>EntgTranspG  </vt:lpstr>
      <vt:lpstr>EntgTranspG  </vt:lpstr>
      <vt:lpstr>EntgTranspG  </vt:lpstr>
      <vt:lpstr>EntgTranspG  </vt:lpstr>
      <vt:lpstr>EntgTranspG </vt:lpstr>
      <vt:lpstr>EntgTranspG </vt:lpstr>
      <vt:lpstr>EntgTranspG </vt:lpstr>
      <vt:lpstr>EntgTranspG </vt:lpstr>
      <vt:lpstr>EntgTranspG  </vt:lpstr>
      <vt:lpstr>Befristung </vt:lpstr>
      <vt:lpstr>Befristung</vt:lpstr>
      <vt:lpstr>Befristung</vt:lpstr>
      <vt:lpstr>Befristung</vt:lpstr>
      <vt:lpstr>Befristung</vt:lpstr>
      <vt:lpstr>Befristung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Dokumentationspflichten</dc:title>
  <dc:creator>Joachim Holthausen</dc:creator>
  <cp:lastModifiedBy>Joachim Holthausen</cp:lastModifiedBy>
  <cp:revision>150</cp:revision>
  <cp:lastPrinted>2018-11-13T10:31:13Z</cp:lastPrinted>
  <dcterms:created xsi:type="dcterms:W3CDTF">2018-08-23T15:41:05Z</dcterms:created>
  <dcterms:modified xsi:type="dcterms:W3CDTF">2019-05-24T09:20:31Z</dcterms:modified>
</cp:coreProperties>
</file>